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921875" cy="58070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89" autoAdjust="0"/>
  </p:normalViewPr>
  <p:slideViewPr>
    <p:cSldViewPr snapToGrid="0" snapToObjects="1">
      <p:cViewPr varScale="1">
        <p:scale>
          <a:sx n="81" d="100"/>
          <a:sy n="81" d="100"/>
        </p:scale>
        <p:origin x="-120" y="-280"/>
      </p:cViewPr>
      <p:guideLst>
        <p:guide orient="horz" pos="1829"/>
        <p:guide pos="312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4141" y="1803958"/>
            <a:ext cx="8433594" cy="124475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8281" y="3290676"/>
            <a:ext cx="6945313" cy="14840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1423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1057588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6587" y="196258"/>
            <a:ext cx="2421902" cy="4196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158" y="196258"/>
            <a:ext cx="7102064" cy="4196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2285008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82237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3760" y="3731584"/>
            <a:ext cx="8433594" cy="1153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3760" y="2461287"/>
            <a:ext cx="8433594" cy="127029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5CB26-C88C-7E46-9B11-0A6CABD7941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409373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158" y="1147973"/>
            <a:ext cx="4761122" cy="32449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65645" y="1147973"/>
            <a:ext cx="4762844" cy="32449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05CB26-C88C-7E46-9B11-0A6CABD79419}" type="datetimeFigureOut">
              <a:rPr lang="en-US" smtClean="0"/>
              <a:t>8/24/17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217104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6094" y="232552"/>
            <a:ext cx="8929688" cy="9678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6094" y="1299871"/>
            <a:ext cx="4383885" cy="5417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6094" y="1841595"/>
            <a:ext cx="4383885" cy="33457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40175" y="1299871"/>
            <a:ext cx="4385607" cy="5417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40175" y="1841595"/>
            <a:ext cx="4385607" cy="33457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05CB26-C88C-7E46-9B11-0A6CABD79419}" type="datetimeFigureOut">
              <a:rPr lang="en-US" smtClean="0"/>
              <a:t>8/24/17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2408805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05CB26-C88C-7E46-9B11-0A6CABD79419}" type="datetimeFigureOut">
              <a:rPr lang="en-US" smtClean="0"/>
              <a:t>8/24/17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63049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5CB26-C88C-7E46-9B11-0A6CABD79419}" type="datetimeFigureOut">
              <a:rPr lang="en-US" smtClean="0"/>
              <a:t>8/24/17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26043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6094" y="231207"/>
            <a:ext cx="3264229" cy="98397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9177" y="231208"/>
            <a:ext cx="5546604" cy="4956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6094" y="1215185"/>
            <a:ext cx="3264229" cy="39722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5CB26-C88C-7E46-9B11-0A6CABD79419}" type="datetimeFigureOut">
              <a:rPr lang="en-US" smtClean="0"/>
              <a:t>8/24/17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761543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4757" y="4064952"/>
            <a:ext cx="5953125" cy="47989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4757" y="518873"/>
            <a:ext cx="5953125" cy="34842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4757" y="4544843"/>
            <a:ext cx="5953125" cy="6815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5CB26-C88C-7E46-9B11-0A6CABD79419}" type="datetimeFigureOut">
              <a:rPr lang="en-US" smtClean="0"/>
              <a:t>8/24/17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11323874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6094" y="232552"/>
            <a:ext cx="8929688" cy="967846"/>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6094" y="1354985"/>
            <a:ext cx="8929688" cy="38324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6094" y="5382299"/>
            <a:ext cx="2315104" cy="309173"/>
          </a:xfrm>
          <a:prstGeom prst="rect">
            <a:avLst/>
          </a:prstGeom>
        </p:spPr>
        <p:txBody>
          <a:bodyPr vert="horz" lIns="91440" tIns="45720" rIns="91440" bIns="45720" rtlCol="0" anchor="ctr"/>
          <a:lstStyle>
            <a:lvl1pPr algn="l">
              <a:defRPr sz="1200">
                <a:solidFill>
                  <a:schemeClr val="tx1">
                    <a:tint val="75000"/>
                  </a:schemeClr>
                </a:solidFill>
              </a:defRPr>
            </a:lvl1pPr>
          </a:lstStyle>
          <a:p>
            <a:fld id="{B805CB26-C88C-7E46-9B11-0A6CABD79419}" type="datetimeFigureOut">
              <a:rPr lang="en-US" smtClean="0"/>
              <a:t>8/24/17</a:t>
            </a:fld>
            <a:endParaRPr lang="en-US" dirty="0"/>
          </a:p>
        </p:txBody>
      </p:sp>
      <p:sp>
        <p:nvSpPr>
          <p:cNvPr id="5" name="Footer Placeholder 4"/>
          <p:cNvSpPr>
            <a:spLocks noGrp="1"/>
          </p:cNvSpPr>
          <p:nvPr>
            <p:ph type="ftr" sz="quarter" idx="3"/>
          </p:nvPr>
        </p:nvSpPr>
        <p:spPr>
          <a:xfrm>
            <a:off x="3389974" y="5382299"/>
            <a:ext cx="3141927" cy="30917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10677" y="5382299"/>
            <a:ext cx="2315104" cy="309173"/>
          </a:xfrm>
          <a:prstGeom prst="rect">
            <a:avLst/>
          </a:prstGeom>
        </p:spPr>
        <p:txBody>
          <a:bodyPr vert="horz" lIns="91440" tIns="45720" rIns="91440" bIns="45720" rtlCol="0" anchor="ctr"/>
          <a:lstStyle>
            <a:lvl1pPr algn="r">
              <a:defRPr sz="1200">
                <a:solidFill>
                  <a:schemeClr val="tx1">
                    <a:tint val="75000"/>
                  </a:schemeClr>
                </a:solidFill>
              </a:defRPr>
            </a:lvl1pPr>
          </a:lstStyle>
          <a:p>
            <a:fld id="{523E66C1-069A-FD45-840A-B3CAA2C04A83}" type="slidenum">
              <a:rPr lang="en-US" smtClean="0"/>
              <a:t>‹#›</a:t>
            </a:fld>
            <a:endParaRPr lang="en-US" dirty="0"/>
          </a:p>
        </p:txBody>
      </p:sp>
    </p:spTree>
    <p:extLst>
      <p:ext uri="{BB962C8B-B14F-4D97-AF65-F5344CB8AC3E}">
        <p14:creationId xmlns:p14="http://schemas.microsoft.com/office/powerpoint/2010/main" val="318584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 y="0"/>
            <a:ext cx="9921876" cy="5819876"/>
            <a:chOff x="-1" y="0"/>
            <a:chExt cx="9921876" cy="5819876"/>
          </a:xfrm>
        </p:grpSpPr>
        <p:pic>
          <p:nvPicPr>
            <p:cNvPr id="3" name="Picture 2" descr="highway-to-he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921876" cy="5819876"/>
            </a:xfrm>
            <a:prstGeom prst="rect">
              <a:avLst/>
            </a:prstGeom>
          </p:spPr>
        </p:pic>
        <p:sp>
          <p:nvSpPr>
            <p:cNvPr id="5" name="TextBox 4"/>
            <p:cNvSpPr txBox="1"/>
            <p:nvPr/>
          </p:nvSpPr>
          <p:spPr>
            <a:xfrm>
              <a:off x="-1" y="702257"/>
              <a:ext cx="9921875" cy="1200310"/>
            </a:xfrm>
            <a:prstGeom prst="rect">
              <a:avLst/>
            </a:prstGeom>
            <a:noFill/>
          </p:spPr>
          <p:txBody>
            <a:bodyPr wrap="square" lIns="91423" tIns="45711" rIns="91423" bIns="45711" rtlCol="0">
              <a:spAutoFit/>
            </a:bodyPr>
            <a:lstStyle/>
            <a:p>
              <a:pPr algn="ctr"/>
              <a:r>
                <a:rPr lang="en-US" sz="7200" b="1" spc="50" dirty="0" smtClean="0">
                  <a:ln w="13500">
                    <a:solidFill>
                      <a:schemeClr val="accent1">
                        <a:shade val="2500"/>
                        <a:alpha val="6500"/>
                      </a:schemeClr>
                    </a:solidFill>
                    <a:prstDash val="solid"/>
                  </a:ln>
                  <a:solidFill>
                    <a:schemeClr val="accent1">
                      <a:tint val="3000"/>
                      <a:alpha val="95000"/>
                    </a:schemeClr>
                  </a:solidFill>
                  <a:effectLst>
                    <a:glow rad="381000">
                      <a:schemeClr val="tx1">
                        <a:alpha val="50000"/>
                      </a:schemeClr>
                    </a:glow>
                    <a:innerShdw blurRad="50900" dist="38500" dir="13500000">
                      <a:srgbClr val="000000">
                        <a:alpha val="60000"/>
                      </a:srgbClr>
                    </a:innerShdw>
                  </a:effectLst>
                  <a:latin typeface="Times New Roman"/>
                  <a:cs typeface="Times New Roman"/>
                </a:rPr>
                <a:t>Highway To Hell</a:t>
              </a:r>
              <a:endParaRPr lang="en-US" sz="7200" b="1" kern="1200" spc="50" dirty="0">
                <a:ln w="13500">
                  <a:solidFill>
                    <a:schemeClr val="accent1">
                      <a:shade val="2500"/>
                      <a:alpha val="6500"/>
                    </a:schemeClr>
                  </a:solidFill>
                  <a:prstDash val="solid"/>
                </a:ln>
                <a:solidFill>
                  <a:schemeClr val="accent1">
                    <a:tint val="3000"/>
                    <a:alpha val="95000"/>
                  </a:schemeClr>
                </a:solidFill>
                <a:effectLst>
                  <a:glow rad="381000">
                    <a:schemeClr val="tx1">
                      <a:alpha val="50000"/>
                    </a:schemeClr>
                  </a:glow>
                  <a:innerShdw blurRad="50900" dist="38500" dir="13500000">
                    <a:srgbClr val="000000">
                      <a:alpha val="60000"/>
                    </a:srgbClr>
                  </a:innerShdw>
                </a:effectLst>
                <a:latin typeface="Times New Roman"/>
                <a:cs typeface="Times New Roman"/>
              </a:endParaRPr>
            </a:p>
          </p:txBody>
        </p:sp>
      </p:grpSp>
    </p:spTree>
    <p:extLst>
      <p:ext uri="{BB962C8B-B14F-4D97-AF65-F5344CB8AC3E}">
        <p14:creationId xmlns:p14="http://schemas.microsoft.com/office/powerpoint/2010/main" val="20395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8912" y="510734"/>
            <a:ext cx="9052560" cy="4832093"/>
          </a:xfrm>
          <a:prstGeom prst="rect">
            <a:avLst/>
          </a:prstGeom>
        </p:spPr>
        <p:txBody>
          <a:bodyPr wrap="square" rIns="91440">
            <a:spAutoFit/>
          </a:bodyPr>
          <a:lstStyle/>
          <a:p>
            <a:pPr algn="ctr" hangingPunct="0"/>
            <a:r>
              <a:rPr lang="en-US" sz="3100" b="1" spc="100" dirty="0" smtClean="0">
                <a:solidFill>
                  <a:srgbClr val="800000"/>
                </a:solidFill>
                <a:latin typeface="Arial Black"/>
                <a:cs typeface="Arial Black"/>
              </a:rPr>
              <a:t>ARE YOU ON THE HIGHWAY TO HELL?</a:t>
            </a:r>
            <a:endParaRPr lang="en-US" sz="3100" b="1" spc="100" dirty="0">
              <a:solidFill>
                <a:srgbClr val="800000"/>
              </a:solidFill>
              <a:latin typeface="Arial Black"/>
              <a:cs typeface="Arial Black"/>
            </a:endParaRPr>
          </a:p>
          <a:p>
            <a:pPr lvl="0" algn="ctr" hangingPunct="0">
              <a:spcBef>
                <a:spcPts val="600"/>
              </a:spcBef>
            </a:pPr>
            <a:r>
              <a:rPr lang="en-US" sz="3200" b="1" dirty="0" smtClean="0">
                <a:latin typeface="Arial"/>
                <a:cs typeface="Arial"/>
              </a:rPr>
              <a:t>On Judgment Day the Lord Jesus Christ is going to separate the sheep from the goats:</a:t>
            </a:r>
            <a:endParaRPr lang="en-US" sz="3200" b="1" dirty="0">
              <a:latin typeface="Arial"/>
              <a:cs typeface="Arial"/>
            </a:endParaRPr>
          </a:p>
          <a:p>
            <a:pPr algn="ctr" hangingPunct="0">
              <a:spcBef>
                <a:spcPts val="600"/>
              </a:spcBef>
            </a:pPr>
            <a:r>
              <a:rPr lang="en-US" sz="2500" b="1" i="1" dirty="0" smtClean="0">
                <a:solidFill>
                  <a:srgbClr val="800000"/>
                </a:solidFill>
                <a:latin typeface="Arial"/>
                <a:cs typeface="Arial"/>
              </a:rPr>
              <a:t>”He shall </a:t>
            </a:r>
            <a:r>
              <a:rPr lang="en-US" sz="2500" b="1" i="1" dirty="0">
                <a:solidFill>
                  <a:srgbClr val="800000"/>
                </a:solidFill>
                <a:latin typeface="Arial"/>
                <a:cs typeface="Arial"/>
              </a:rPr>
              <a:t>separate them one from another, as a shepherd </a:t>
            </a:r>
            <a:r>
              <a:rPr lang="en-US" sz="2500" b="1" i="1" dirty="0" err="1">
                <a:solidFill>
                  <a:srgbClr val="800000"/>
                </a:solidFill>
                <a:latin typeface="Arial"/>
                <a:cs typeface="Arial"/>
              </a:rPr>
              <a:t>divideth</a:t>
            </a:r>
            <a:r>
              <a:rPr lang="en-US" sz="2500" b="1" i="1" dirty="0">
                <a:solidFill>
                  <a:srgbClr val="800000"/>
                </a:solidFill>
                <a:latin typeface="Arial"/>
                <a:cs typeface="Arial"/>
              </a:rPr>
              <a:t> his sheep from the </a:t>
            </a:r>
            <a:r>
              <a:rPr lang="en-US" sz="2500" b="1" i="1" dirty="0" smtClean="0">
                <a:solidFill>
                  <a:srgbClr val="800000"/>
                </a:solidFill>
                <a:latin typeface="Arial"/>
                <a:cs typeface="Arial"/>
              </a:rPr>
              <a:t>goats.</a:t>
            </a:r>
            <a:r>
              <a:rPr lang="en-US" sz="2500" b="1" i="1" dirty="0">
                <a:solidFill>
                  <a:srgbClr val="800000"/>
                </a:solidFill>
                <a:latin typeface="Arial"/>
                <a:cs typeface="Arial"/>
              </a:rPr>
              <a:t>" </a:t>
            </a:r>
            <a:r>
              <a:rPr lang="en-US" sz="2500" b="1" i="1" dirty="0" smtClean="0">
                <a:solidFill>
                  <a:srgbClr val="800000"/>
                </a:solidFill>
                <a:latin typeface="Arial"/>
                <a:cs typeface="Arial"/>
              </a:rPr>
              <a:t>[Matthew 25:32]</a:t>
            </a:r>
          </a:p>
          <a:p>
            <a:pPr lvl="0" algn="just" hangingPunct="0">
              <a:spcBef>
                <a:spcPts val="600"/>
              </a:spcBef>
            </a:pPr>
            <a:r>
              <a:rPr lang="en-US" sz="2300" b="1" dirty="0" smtClean="0">
                <a:latin typeface="Arial"/>
                <a:cs typeface="Arial"/>
              </a:rPr>
              <a:t>The sheep (those trusting in Jesus alone for their salvation) will go with Jesus to Heaven and the goats (those trusting in their own righteousness or false gods or false religions) will be cast into Hell for all eternity to pay for their sins themselves.</a:t>
            </a:r>
          </a:p>
          <a:p>
            <a:pPr lvl="0" algn="ctr" hangingPunct="0">
              <a:spcBef>
                <a:spcPts val="600"/>
              </a:spcBef>
            </a:pPr>
            <a:r>
              <a:rPr lang="en-US" sz="2500" b="1" i="1" dirty="0" smtClean="0">
                <a:solidFill>
                  <a:srgbClr val="800000"/>
                </a:solidFill>
                <a:latin typeface="Arial"/>
                <a:cs typeface="Arial"/>
              </a:rPr>
              <a:t>So which are YOU? A sheep or a goat? How do you know?</a:t>
            </a:r>
            <a:endParaRPr lang="en-US" sz="2500" b="1" i="1" dirty="0">
              <a:solidFill>
                <a:srgbClr val="800000"/>
              </a:solidFill>
              <a:latin typeface="Arial"/>
              <a:cs typeface="Arial"/>
            </a:endParaRPr>
          </a:p>
          <a:p>
            <a:pPr algn="ctr" hangingPunct="0">
              <a:spcBef>
                <a:spcPts val="600"/>
              </a:spcBef>
            </a:pPr>
            <a:r>
              <a:rPr lang="en-US" sz="2000" dirty="0" smtClean="0">
                <a:latin typeface="Arial"/>
                <a:cs typeface="Arial"/>
              </a:rPr>
              <a:t>For accurate answers to ultimate questions visit: www.comingintheclouds.org</a:t>
            </a:r>
            <a:endParaRPr lang="en-US" sz="2000" dirty="0">
              <a:latin typeface="Arial"/>
              <a:cs typeface="Arial"/>
            </a:endParaRPr>
          </a:p>
        </p:txBody>
      </p:sp>
    </p:spTree>
    <p:extLst>
      <p:ext uri="{BB962C8B-B14F-4D97-AF65-F5344CB8AC3E}">
        <p14:creationId xmlns:p14="http://schemas.microsoft.com/office/powerpoint/2010/main" val="137510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29206</TotalTime>
  <Words>129</Words>
  <Application>Microsoft Macintosh PowerPoint</Application>
  <PresentationFormat>Custom</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Jesus Is Lord Of All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 kane</dc:creator>
  <cp:lastModifiedBy>ray kane</cp:lastModifiedBy>
  <cp:revision>29</cp:revision>
  <cp:lastPrinted>2016-06-08T17:19:44Z</cp:lastPrinted>
  <dcterms:created xsi:type="dcterms:W3CDTF">2016-06-08T16:47:07Z</dcterms:created>
  <dcterms:modified xsi:type="dcterms:W3CDTF">2017-08-24T22:45:03Z</dcterms:modified>
</cp:coreProperties>
</file>