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921875" cy="58070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89" autoAdjust="0"/>
  </p:normalViewPr>
  <p:slideViewPr>
    <p:cSldViewPr snapToGrid="0" snapToObjects="1">
      <p:cViewPr>
        <p:scale>
          <a:sx n="68" d="100"/>
          <a:sy n="68" d="100"/>
        </p:scale>
        <p:origin x="-1264" y="-624"/>
      </p:cViewPr>
      <p:guideLst>
        <p:guide orient="horz" pos="1829"/>
        <p:guide pos="312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4141" y="1803958"/>
            <a:ext cx="8433594" cy="124475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8281" y="3290676"/>
            <a:ext cx="6945313" cy="148403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05CB26-C88C-7E46-9B11-0A6CABD79419}" type="datetimeFigureOut">
              <a:rPr lang="en-US" smtClean="0"/>
              <a:t>8/24/17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3142379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05CB26-C88C-7E46-9B11-0A6CABD79419}" type="datetimeFigureOut">
              <a:rPr lang="en-US" smtClean="0"/>
              <a:t>8/24/17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1057588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06587" y="196258"/>
            <a:ext cx="2421902" cy="4196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158" y="196258"/>
            <a:ext cx="7102064" cy="4196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05CB26-C88C-7E46-9B11-0A6CABD79419}" type="datetimeFigureOut">
              <a:rPr lang="en-US" smtClean="0"/>
              <a:t>8/24/17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2285008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05CB26-C88C-7E46-9B11-0A6CABD79419}" type="datetimeFigureOut">
              <a:rPr lang="en-US" smtClean="0"/>
              <a:t>8/24/17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822374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3760" y="3731584"/>
            <a:ext cx="8433594" cy="1153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3760" y="2461287"/>
            <a:ext cx="8433594" cy="127029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05CB26-C88C-7E46-9B11-0A6CABD79419}" type="datetimeFigureOut">
              <a:rPr lang="en-US" smtClean="0"/>
              <a:t>8/24/17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409373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158" y="1147973"/>
            <a:ext cx="4761122" cy="32449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65645" y="1147973"/>
            <a:ext cx="4762844" cy="32449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05CB26-C88C-7E46-9B11-0A6CABD79419}" type="datetimeFigureOut">
              <a:rPr lang="en-US" smtClean="0"/>
              <a:t>8/24/17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217104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6094" y="232552"/>
            <a:ext cx="8929688" cy="967846"/>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6094" y="1299871"/>
            <a:ext cx="4383885" cy="54172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6094" y="1841595"/>
            <a:ext cx="4383885" cy="33457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40175" y="1299871"/>
            <a:ext cx="4385607" cy="54172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40175" y="1841595"/>
            <a:ext cx="4385607" cy="33457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05CB26-C88C-7E46-9B11-0A6CABD79419}" type="datetimeFigureOut">
              <a:rPr lang="en-US" smtClean="0"/>
              <a:t>8/24/17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2408805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05CB26-C88C-7E46-9B11-0A6CABD79419}" type="datetimeFigureOut">
              <a:rPr lang="en-US" smtClean="0"/>
              <a:t>8/24/17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3630491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05CB26-C88C-7E46-9B11-0A6CABD79419}" type="datetimeFigureOut">
              <a:rPr lang="en-US" smtClean="0"/>
              <a:t>8/24/17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3260433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6094" y="231207"/>
            <a:ext cx="3264229" cy="98397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9177" y="231208"/>
            <a:ext cx="5546604" cy="495617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6094" y="1215185"/>
            <a:ext cx="3264229" cy="39722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05CB26-C88C-7E46-9B11-0A6CABD79419}" type="datetimeFigureOut">
              <a:rPr lang="en-US" smtClean="0"/>
              <a:t>8/24/17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3761543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4757" y="4064952"/>
            <a:ext cx="5953125" cy="47989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4757" y="518873"/>
            <a:ext cx="5953125" cy="34842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44757" y="4544843"/>
            <a:ext cx="5953125" cy="6815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05CB26-C88C-7E46-9B11-0A6CABD79419}" type="datetimeFigureOut">
              <a:rPr lang="en-US" smtClean="0"/>
              <a:t>8/24/17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3E66C1-069A-FD45-840A-B3CAA2C04A83}" type="slidenum">
              <a:rPr lang="en-US" smtClean="0"/>
              <a:t>‹#›</a:t>
            </a:fld>
            <a:endParaRPr lang="en-US" dirty="0"/>
          </a:p>
        </p:txBody>
      </p:sp>
    </p:spTree>
    <p:extLst>
      <p:ext uri="{BB962C8B-B14F-4D97-AF65-F5344CB8AC3E}">
        <p14:creationId xmlns:p14="http://schemas.microsoft.com/office/powerpoint/2010/main" val="11323874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6094" y="232552"/>
            <a:ext cx="8929688" cy="967846"/>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6094" y="1354985"/>
            <a:ext cx="8929688" cy="38324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6094" y="5382299"/>
            <a:ext cx="2315104" cy="309173"/>
          </a:xfrm>
          <a:prstGeom prst="rect">
            <a:avLst/>
          </a:prstGeom>
        </p:spPr>
        <p:txBody>
          <a:bodyPr vert="horz" lIns="91440" tIns="45720" rIns="91440" bIns="45720" rtlCol="0" anchor="ctr"/>
          <a:lstStyle>
            <a:lvl1pPr algn="l">
              <a:defRPr sz="1200">
                <a:solidFill>
                  <a:schemeClr val="tx1">
                    <a:tint val="75000"/>
                  </a:schemeClr>
                </a:solidFill>
              </a:defRPr>
            </a:lvl1pPr>
          </a:lstStyle>
          <a:p>
            <a:fld id="{B805CB26-C88C-7E46-9B11-0A6CABD79419}" type="datetimeFigureOut">
              <a:rPr lang="en-US" smtClean="0"/>
              <a:t>8/24/17</a:t>
            </a:fld>
            <a:endParaRPr lang="en-US" dirty="0"/>
          </a:p>
        </p:txBody>
      </p:sp>
      <p:sp>
        <p:nvSpPr>
          <p:cNvPr id="5" name="Footer Placeholder 4"/>
          <p:cNvSpPr>
            <a:spLocks noGrp="1"/>
          </p:cNvSpPr>
          <p:nvPr>
            <p:ph type="ftr" sz="quarter" idx="3"/>
          </p:nvPr>
        </p:nvSpPr>
        <p:spPr>
          <a:xfrm>
            <a:off x="3389974" y="5382299"/>
            <a:ext cx="3141927" cy="30917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10677" y="5382299"/>
            <a:ext cx="2315104" cy="309173"/>
          </a:xfrm>
          <a:prstGeom prst="rect">
            <a:avLst/>
          </a:prstGeom>
        </p:spPr>
        <p:txBody>
          <a:bodyPr vert="horz" lIns="91440" tIns="45720" rIns="91440" bIns="45720" rtlCol="0" anchor="ctr"/>
          <a:lstStyle>
            <a:lvl1pPr algn="r">
              <a:defRPr sz="1200">
                <a:solidFill>
                  <a:schemeClr val="tx1">
                    <a:tint val="75000"/>
                  </a:schemeClr>
                </a:solidFill>
              </a:defRPr>
            </a:lvl1pPr>
          </a:lstStyle>
          <a:p>
            <a:fld id="{523E66C1-069A-FD45-840A-B3CAA2C04A83}" type="slidenum">
              <a:rPr lang="en-US" smtClean="0"/>
              <a:t>‹#›</a:t>
            </a:fld>
            <a:endParaRPr lang="en-US" dirty="0"/>
          </a:p>
        </p:txBody>
      </p:sp>
    </p:spTree>
    <p:extLst>
      <p:ext uri="{BB962C8B-B14F-4D97-AF65-F5344CB8AC3E}">
        <p14:creationId xmlns:p14="http://schemas.microsoft.com/office/powerpoint/2010/main" val="318584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 name="Group 1"/>
          <p:cNvGrpSpPr/>
          <p:nvPr/>
        </p:nvGrpSpPr>
        <p:grpSpPr>
          <a:xfrm>
            <a:off x="0" y="292608"/>
            <a:ext cx="9921875" cy="5248656"/>
            <a:chOff x="0" y="292608"/>
            <a:chExt cx="9921875" cy="5248656"/>
          </a:xfrm>
        </p:grpSpPr>
        <p:pic>
          <p:nvPicPr>
            <p:cNvPr id="4" name="Picture 3" descr="hs-2007-19-j-xlarge_web.jpg"/>
            <p:cNvPicPr>
              <a:picLocks/>
            </p:cNvPicPr>
            <p:nvPr/>
          </p:nvPicPr>
          <p:blipFill>
            <a:blip r:embed="rId2">
              <a:duotone>
                <a:prstClr val="black"/>
                <a:schemeClr val="accent5">
                  <a:tint val="45000"/>
                  <a:satMod val="400000"/>
                </a:schemeClr>
              </a:duotone>
              <a:extLst>
                <a:ext uri="{BEBA8EAE-BF5A-486C-A8C5-ECC9F3942E4B}">
                  <a14:imgProps xmlns:a14="http://schemas.microsoft.com/office/drawing/2010/main">
                    <a14:imgLayer r:embed="rId3">
                      <a14:imgEffect>
                        <a14:sharpenSoften amount="5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329227" y="292608"/>
              <a:ext cx="9308592" cy="5248656"/>
            </a:xfrm>
            <a:prstGeom prst="rect">
              <a:avLst/>
            </a:prstGeom>
          </p:spPr>
        </p:pic>
        <p:sp>
          <p:nvSpPr>
            <p:cNvPr id="5" name="TextBox 4"/>
            <p:cNvSpPr txBox="1"/>
            <p:nvPr/>
          </p:nvSpPr>
          <p:spPr>
            <a:xfrm>
              <a:off x="0" y="1613617"/>
              <a:ext cx="9921875" cy="3477857"/>
            </a:xfrm>
            <a:prstGeom prst="rect">
              <a:avLst/>
            </a:prstGeom>
            <a:noFill/>
          </p:spPr>
          <p:txBody>
            <a:bodyPr wrap="square" lIns="91423" tIns="45711" rIns="91423" bIns="45711" rtlCol="0">
              <a:spAutoFit/>
            </a:bodyPr>
            <a:lstStyle/>
            <a:p>
              <a:pPr algn="ctr"/>
              <a:r>
                <a:rPr lang="en-US" sz="14400" b="1" kern="1200" spc="50" dirty="0" smtClean="0">
                  <a:ln w="13500">
                    <a:solidFill>
                      <a:schemeClr val="accent1">
                        <a:shade val="2500"/>
                        <a:alpha val="6500"/>
                      </a:schemeClr>
                    </a:solidFill>
                    <a:prstDash val="solid"/>
                  </a:ln>
                  <a:solidFill>
                    <a:schemeClr val="accent1">
                      <a:tint val="3000"/>
                      <a:alpha val="95000"/>
                    </a:schemeClr>
                  </a:solidFill>
                  <a:effectLst>
                    <a:outerShdw blurRad="50800" dist="38100" dir="2700000" algn="tl" rotWithShape="0">
                      <a:srgbClr val="000000"/>
                    </a:outerShdw>
                  </a:effectLst>
                  <a:latin typeface="Times New Roman"/>
                  <a:cs typeface="Times New Roman"/>
                </a:rPr>
                <a:t>???</a:t>
              </a:r>
            </a:p>
            <a:p>
              <a:pPr algn="ctr"/>
              <a:r>
                <a:rPr lang="en-US" sz="7200" b="1" kern="1200" spc="50" dirty="0" smtClean="0">
                  <a:ln w="13500">
                    <a:solidFill>
                      <a:schemeClr val="accent1">
                        <a:shade val="2500"/>
                        <a:alpha val="6500"/>
                      </a:schemeClr>
                    </a:solidFill>
                    <a:prstDash val="solid"/>
                  </a:ln>
                  <a:solidFill>
                    <a:schemeClr val="accent1">
                      <a:tint val="3000"/>
                      <a:alpha val="95000"/>
                    </a:schemeClr>
                  </a:solidFill>
                  <a:effectLst>
                    <a:glow rad="381000">
                      <a:schemeClr val="tx1">
                        <a:alpha val="50000"/>
                      </a:schemeClr>
                    </a:glow>
                    <a:innerShdw blurRad="50900" dist="38500" dir="13500000">
                      <a:srgbClr val="000000">
                        <a:alpha val="60000"/>
                      </a:srgbClr>
                    </a:innerShdw>
                  </a:effectLst>
                  <a:latin typeface="Times New Roman"/>
                  <a:cs typeface="Times New Roman"/>
                </a:rPr>
                <a:t>Ultimate Questions</a:t>
              </a:r>
              <a:endParaRPr lang="en-US" sz="7200" b="1" kern="1200" spc="50" dirty="0">
                <a:ln w="13500">
                  <a:solidFill>
                    <a:schemeClr val="accent1">
                      <a:shade val="2500"/>
                      <a:alpha val="6500"/>
                    </a:schemeClr>
                  </a:solidFill>
                  <a:prstDash val="solid"/>
                </a:ln>
                <a:solidFill>
                  <a:schemeClr val="accent1">
                    <a:tint val="3000"/>
                    <a:alpha val="95000"/>
                  </a:schemeClr>
                </a:solidFill>
                <a:effectLst>
                  <a:glow rad="381000">
                    <a:schemeClr val="tx1">
                      <a:alpha val="50000"/>
                    </a:schemeClr>
                  </a:glow>
                  <a:innerShdw blurRad="50900" dist="38500" dir="13500000">
                    <a:srgbClr val="000000">
                      <a:alpha val="60000"/>
                    </a:srgbClr>
                  </a:innerShdw>
                </a:effectLst>
                <a:latin typeface="Times New Roman"/>
                <a:cs typeface="Times New Roman"/>
              </a:endParaRPr>
            </a:p>
          </p:txBody>
        </p:sp>
      </p:grpSp>
    </p:spTree>
    <p:extLst>
      <p:ext uri="{BB962C8B-B14F-4D97-AF65-F5344CB8AC3E}">
        <p14:creationId xmlns:p14="http://schemas.microsoft.com/office/powerpoint/2010/main" val="203958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8912" y="282766"/>
            <a:ext cx="9120172" cy="5247591"/>
          </a:xfrm>
          <a:prstGeom prst="rect">
            <a:avLst/>
          </a:prstGeom>
        </p:spPr>
        <p:txBody>
          <a:bodyPr wrap="square">
            <a:spAutoFit/>
          </a:bodyPr>
          <a:lstStyle/>
          <a:p>
            <a:pPr algn="ctr" hangingPunct="0"/>
            <a:r>
              <a:rPr lang="en-US" sz="3200" b="1" dirty="0" smtClean="0">
                <a:solidFill>
                  <a:srgbClr val="800000"/>
                </a:solidFill>
                <a:latin typeface="Arial Black"/>
                <a:cs typeface="Arial Black"/>
              </a:rPr>
              <a:t>???  ULTIMATE QUESTIONS  ???</a:t>
            </a:r>
            <a:endParaRPr lang="en-US" sz="3200" dirty="0">
              <a:solidFill>
                <a:srgbClr val="800000"/>
              </a:solidFill>
              <a:latin typeface="Arial Black"/>
              <a:cs typeface="Arial Black"/>
            </a:endParaRPr>
          </a:p>
          <a:p>
            <a:pPr indent="-365760" hangingPunct="0">
              <a:buFont typeface="+mj-lt"/>
              <a:buAutoNum type="arabicPeriod"/>
            </a:pPr>
            <a:r>
              <a:rPr lang="en-US" sz="2400" dirty="0" smtClean="0">
                <a:latin typeface="Arial"/>
                <a:cs typeface="Arial"/>
              </a:rPr>
              <a:t>Are you saved?  Do you know what that means?</a:t>
            </a:r>
          </a:p>
          <a:p>
            <a:pPr lvl="0" indent="-365760" hangingPunct="0">
              <a:buFont typeface="+mj-lt"/>
              <a:buAutoNum type="arabicPeriod"/>
            </a:pPr>
            <a:r>
              <a:rPr lang="en-US" sz="2400" dirty="0" smtClean="0">
                <a:latin typeface="Arial"/>
                <a:cs typeface="Arial"/>
              </a:rPr>
              <a:t>Do </a:t>
            </a:r>
            <a:r>
              <a:rPr lang="en-US" sz="2400" dirty="0">
                <a:latin typeface="Arial"/>
                <a:cs typeface="Arial"/>
              </a:rPr>
              <a:t>you have a </a:t>
            </a:r>
            <a:r>
              <a:rPr lang="en-US" sz="2400" dirty="0" smtClean="0">
                <a:latin typeface="Arial"/>
                <a:cs typeface="Arial"/>
              </a:rPr>
              <a:t>Savior</a:t>
            </a:r>
            <a:r>
              <a:rPr lang="en-US" sz="2400" dirty="0">
                <a:latin typeface="Arial"/>
                <a:cs typeface="Arial"/>
              </a:rPr>
              <a:t>… to rescue you from </a:t>
            </a:r>
            <a:r>
              <a:rPr lang="en-US" sz="2400" dirty="0" smtClean="0">
                <a:latin typeface="Arial"/>
                <a:cs typeface="Arial"/>
              </a:rPr>
              <a:t>Hell</a:t>
            </a:r>
            <a:r>
              <a:rPr lang="en-US" sz="2400" dirty="0">
                <a:latin typeface="Arial"/>
                <a:cs typeface="Arial"/>
              </a:rPr>
              <a:t>?</a:t>
            </a:r>
          </a:p>
          <a:p>
            <a:pPr lvl="0" indent="-365760" hangingPunct="0">
              <a:buFont typeface="+mj-lt"/>
              <a:buAutoNum type="arabicPeriod"/>
            </a:pPr>
            <a:r>
              <a:rPr lang="en-US" sz="2400" dirty="0" smtClean="0">
                <a:latin typeface="Arial"/>
                <a:cs typeface="Arial"/>
              </a:rPr>
              <a:t>Does Hell go away just because you don’t believe in it?</a:t>
            </a:r>
            <a:endParaRPr lang="en-US" sz="2400" dirty="0">
              <a:latin typeface="Arial"/>
              <a:cs typeface="Arial"/>
            </a:endParaRPr>
          </a:p>
          <a:p>
            <a:pPr lvl="0" indent="-365760" hangingPunct="0">
              <a:buFont typeface="+mj-lt"/>
              <a:buAutoNum type="arabicPeriod"/>
            </a:pPr>
            <a:r>
              <a:rPr lang="en-US" sz="2400" dirty="0" smtClean="0">
                <a:latin typeface="Arial"/>
                <a:cs typeface="Arial"/>
              </a:rPr>
              <a:t>Are </a:t>
            </a:r>
            <a:r>
              <a:rPr lang="en-US" sz="2400" dirty="0">
                <a:latin typeface="Arial"/>
                <a:cs typeface="Arial"/>
              </a:rPr>
              <a:t>you ready to meet an infinitely </a:t>
            </a:r>
            <a:r>
              <a:rPr lang="en-US" sz="2400" dirty="0" smtClean="0">
                <a:latin typeface="Arial"/>
                <a:cs typeface="Arial"/>
              </a:rPr>
              <a:t>HOLY God?</a:t>
            </a:r>
            <a:endParaRPr lang="en-US" sz="2400" dirty="0">
              <a:latin typeface="Arial"/>
              <a:cs typeface="Arial"/>
            </a:endParaRPr>
          </a:p>
          <a:p>
            <a:pPr lvl="0" hangingPunct="0">
              <a:spcBef>
                <a:spcPts val="600"/>
              </a:spcBef>
            </a:pPr>
            <a:r>
              <a:rPr lang="en-US" sz="2200" b="1" dirty="0" smtClean="0">
                <a:latin typeface="Arial"/>
                <a:cs typeface="Arial"/>
              </a:rPr>
              <a:t>Committing just one sin is enough to send you to Hell.</a:t>
            </a:r>
            <a:r>
              <a:rPr lang="en-US" sz="2200" b="1" dirty="0">
                <a:latin typeface="Arial"/>
                <a:cs typeface="Arial"/>
              </a:rPr>
              <a:t> </a:t>
            </a:r>
            <a:r>
              <a:rPr lang="en-US" sz="2200" b="1" dirty="0" smtClean="0">
                <a:latin typeface="Arial"/>
                <a:cs typeface="Arial"/>
              </a:rPr>
              <a:t>Only the death of the Lord Jesus Christ on the cross is considered by God to be sufficient payment for anyone’s sins. God considers all human efforts (good deeds, etc.) towards salvation as filthy rags.</a:t>
            </a:r>
            <a:endParaRPr lang="en-US" sz="2200" b="1" dirty="0">
              <a:latin typeface="Arial"/>
              <a:cs typeface="Arial"/>
            </a:endParaRPr>
          </a:p>
          <a:p>
            <a:pPr hangingPunct="0">
              <a:spcBef>
                <a:spcPts val="600"/>
              </a:spcBef>
            </a:pPr>
            <a:r>
              <a:rPr lang="en-US" sz="2100" b="1" i="1" dirty="0">
                <a:solidFill>
                  <a:srgbClr val="800000"/>
                </a:solidFill>
                <a:latin typeface="Arial"/>
                <a:cs typeface="Arial"/>
              </a:rPr>
              <a:t>"The Lord Jesus shall be revealed from heaven with his </a:t>
            </a:r>
            <a:r>
              <a:rPr lang="en-US" sz="2100" b="1" i="1" dirty="0" smtClean="0">
                <a:solidFill>
                  <a:srgbClr val="800000"/>
                </a:solidFill>
                <a:latin typeface="Arial"/>
                <a:cs typeface="Arial"/>
              </a:rPr>
              <a:t>mighty </a:t>
            </a:r>
            <a:r>
              <a:rPr lang="en-US" sz="2100" b="1" i="1" dirty="0">
                <a:solidFill>
                  <a:srgbClr val="800000"/>
                </a:solidFill>
                <a:latin typeface="Arial"/>
                <a:cs typeface="Arial"/>
              </a:rPr>
              <a:t>angels, In flaming fire taking vengeance on them that know not God, and that obey not the gospel of our Lord Jesus Christ: Who shall be punished with everlasting destruction." [2 Thessalonians 1:7-9]</a:t>
            </a:r>
          </a:p>
          <a:p>
            <a:pPr algn="ctr" hangingPunct="0">
              <a:spcBef>
                <a:spcPts val="600"/>
              </a:spcBef>
            </a:pPr>
            <a:r>
              <a:rPr lang="en-US" sz="2000" dirty="0" smtClean="0">
                <a:latin typeface="Arial"/>
                <a:cs typeface="Arial"/>
              </a:rPr>
              <a:t>For accurate answers to ultimate questions visit: http://comingintheclouds.org</a:t>
            </a:r>
            <a:endParaRPr lang="en-US" sz="2000" dirty="0">
              <a:latin typeface="Arial"/>
              <a:cs typeface="Arial"/>
            </a:endParaRPr>
          </a:p>
        </p:txBody>
      </p:sp>
    </p:spTree>
    <p:extLst>
      <p:ext uri="{BB962C8B-B14F-4D97-AF65-F5344CB8AC3E}">
        <p14:creationId xmlns:p14="http://schemas.microsoft.com/office/powerpoint/2010/main" val="137510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7388</TotalTime>
  <Words>180</Words>
  <Application>Microsoft Macintosh PowerPoint</Application>
  <PresentationFormat>Custom</PresentationFormat>
  <Paragraphs>10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Jesus Is Lord Of All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 kane</dc:creator>
  <cp:lastModifiedBy>ray kane</cp:lastModifiedBy>
  <cp:revision>21</cp:revision>
  <cp:lastPrinted>2016-06-08T17:19:44Z</cp:lastPrinted>
  <dcterms:created xsi:type="dcterms:W3CDTF">2016-06-08T16:47:07Z</dcterms:created>
  <dcterms:modified xsi:type="dcterms:W3CDTF">2017-08-24T22:28:12Z</dcterms:modified>
</cp:coreProperties>
</file>